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9" r:id="rId3"/>
    <p:sldId id="258" r:id="rId4"/>
    <p:sldId id="267" r:id="rId5"/>
    <p:sldId id="271" r:id="rId6"/>
    <p:sldId id="261" r:id="rId7"/>
    <p:sldId id="270" r:id="rId8"/>
    <p:sldId id="265" r:id="rId9"/>
    <p:sldId id="263" r:id="rId10"/>
    <p:sldId id="260" r:id="rId11"/>
    <p:sldId id="272" r:id="rId12"/>
    <p:sldId id="279" r:id="rId13"/>
    <p:sldId id="283" r:id="rId14"/>
    <p:sldId id="284" r:id="rId15"/>
    <p:sldId id="262" r:id="rId16"/>
    <p:sldId id="264" r:id="rId17"/>
    <p:sldId id="266" r:id="rId18"/>
    <p:sldId id="269" r:id="rId19"/>
    <p:sldId id="282" r:id="rId20"/>
    <p:sldId id="273" r:id="rId21"/>
    <p:sldId id="274" r:id="rId22"/>
    <p:sldId id="285" r:id="rId23"/>
    <p:sldId id="280" r:id="rId24"/>
    <p:sldId id="275" r:id="rId25"/>
    <p:sldId id="276" r:id="rId26"/>
    <p:sldId id="277" r:id="rId27"/>
    <p:sldId id="278" r:id="rId28"/>
    <p:sldId id="2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9FABD-DD86-0521-90EB-0CFA70163E17}" v="2" dt="2021-12-16T05:52:06.079"/>
    <p1510:client id="{3DB604BE-E7CB-4AC2-B99C-234B4F13BFB9}" v="243" dt="2021-12-16T16:18:36.730"/>
    <p1510:client id="{5950E95F-62C7-2C72-9EFE-B33C2331E0E3}" v="77" dt="2021-12-16T16:47:35.437"/>
    <p1510:client id="{6EAFF3EF-4FD3-6C7F-8601-D59AE63EAE55}" v="43" dt="2021-12-16T13:40:55.270"/>
    <p1510:client id="{7C936C20-212D-1348-B350-3F18FF589F91}" v="535" dt="2021-12-16T20:12:08.479"/>
    <p1510:client id="{A2854581-22E4-6A85-3AB7-FE809CB3EE7D}" v="3" dt="2021-12-16T18:00:04.821"/>
    <p1510:client id="{AF56F8D9-A950-86C7-21DF-042056487F02}" v="61" dt="2021-12-16T18:15:17.525"/>
    <p1510:client id="{C8AD3484-4B39-9967-E545-77F5BB99F592}" v="959" dt="2021-12-16T02:34:54.584"/>
    <p1510:client id="{CC6967A4-5CF7-E86F-CDF2-1E90DDA58AD2}" v="46" dt="2021-12-16T17:32:29.518"/>
    <p1510:client id="{F12C15C6-A511-08CB-D8D3-587AC0F4B363}" v="305" dt="2021-12-16T15:56:07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ECAA-6C68-494D-871F-5873B34043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DAC83-819E-3345-ABCB-C5A18C6C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1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 = TP / P = TP / (TP+FN)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a typeface="+mn-lt"/>
                <a:cs typeface="+mn-lt"/>
              </a:rPr>
              <a:t>Specificity = TN / N = TN / (TN + FP)</a:t>
            </a:r>
            <a:endParaRPr lang="en-US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AC83-819E-3345-ABCB-C5A18C6CDC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1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meth.354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9279" y="1078993"/>
            <a:ext cx="10082784" cy="2387600"/>
          </a:xfrm>
        </p:spPr>
        <p:txBody>
          <a:bodyPr>
            <a:normAutofit/>
          </a:bodyPr>
          <a:lstStyle/>
          <a:p>
            <a:r>
              <a:rPr lang="en-US" sz="5300" b="1">
                <a:ea typeface="+mj-lt"/>
                <a:cs typeface="+mj-lt"/>
              </a:rPr>
              <a:t>Predicting Transcription Factor-DNA Binding from Sequence</a:t>
            </a:r>
            <a:endParaRPr lang="en-US" sz="5300">
              <a:cs typeface="Calibri Light"/>
            </a:endParaRPr>
          </a:p>
          <a:p>
            <a:endParaRPr lang="en-US" sz="53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8671" y="32823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cs typeface="Calibri"/>
              </a:rPr>
              <a:t>CS582 Final Project – Fall 2021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Kowshika Sarker, Yasamin Tabatabaee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1F72-0906-404A-95FF-3C9545D4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Multi-TF Model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6EE97-5D43-435D-AF9A-6E5C2F11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As the binding properties of the TFs might be </a:t>
            </a:r>
            <a:r>
              <a:rPr lang="en-US">
                <a:solidFill>
                  <a:srgbClr val="C00000"/>
                </a:solidFill>
                <a:cs typeface="Calibri"/>
              </a:rPr>
              <a:t>co-related</a:t>
            </a:r>
            <a:r>
              <a:rPr lang="en-US">
                <a:cs typeface="Calibri"/>
              </a:rPr>
              <a:t>, we can train </a:t>
            </a:r>
            <a:r>
              <a:rPr lang="en-US">
                <a:solidFill>
                  <a:srgbClr val="C00000"/>
                </a:solidFill>
                <a:cs typeface="Calibri"/>
              </a:rPr>
              <a:t>one model for all TFs</a:t>
            </a:r>
            <a:r>
              <a:rPr lang="en-US">
                <a:cs typeface="Calibri"/>
              </a:rPr>
              <a:t>, rather than a separate model for each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D94A31C3-80B2-4943-A1C0-E5A6B96E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604746"/>
            <a:ext cx="7583582" cy="399592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DFC621-4AED-4169-8187-20128662250B}"/>
              </a:ext>
            </a:extLst>
          </p:cNvPr>
          <p:cNvSpPr/>
          <p:nvPr/>
        </p:nvSpPr>
        <p:spPr>
          <a:xfrm>
            <a:off x="3926113" y="2514600"/>
            <a:ext cx="566058" cy="41801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C4BD97-1205-5941-8B00-56D90E5C837B}"/>
              </a:ext>
            </a:extLst>
          </p:cNvPr>
          <p:cNvSpPr/>
          <p:nvPr/>
        </p:nvSpPr>
        <p:spPr>
          <a:xfrm>
            <a:off x="6653713" y="3595095"/>
            <a:ext cx="2092236" cy="17525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DF26-12E8-458A-B825-FDBE3151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Multi-TF Model-1</a:t>
            </a:r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0CBECC8-31DE-6748-BC72-E47723BC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1296766"/>
            <a:ext cx="9857639" cy="55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A106-D14C-1041-A989-A5F0357A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Multi-TF Model-2</a:t>
            </a:r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60F2308-DDE4-1540-AC5A-0768F4D0B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87" y="1194817"/>
            <a:ext cx="9408026" cy="5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A840-32CD-AB4C-AC76-C62196AD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4469" cy="1338815"/>
          </a:xfrm>
        </p:spPr>
        <p:txBody>
          <a:bodyPr/>
          <a:lstStyle/>
          <a:p>
            <a:r>
              <a:rPr lang="en-US"/>
              <a:t>Initialized vs Learned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279C-E28E-9C47-8CA6-F179EB63E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5806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Multi-TF model-2</a:t>
            </a:r>
            <a:endParaRPr lang="en-US"/>
          </a:p>
          <a:p>
            <a:r>
              <a:rPr lang="en-US"/>
              <a:t>Initial CNN layer -&gt; 26 kernels of size (30*4)</a:t>
            </a:r>
            <a:endParaRPr lang="en-US">
              <a:cs typeface="Calibri" panose="020F0502020204030204"/>
            </a:endParaRPr>
          </a:p>
          <a:p>
            <a:r>
              <a:rPr lang="en-US"/>
              <a:t>Initialized with 26 PWMs</a:t>
            </a:r>
            <a:endParaRPr lang="en-US">
              <a:cs typeface="Calibri"/>
            </a:endParaRPr>
          </a:p>
          <a:p>
            <a:r>
              <a:rPr lang="en-US"/>
              <a:t>Maximum PWM length = 30</a:t>
            </a:r>
            <a:endParaRPr lang="en-US">
              <a:cs typeface="Calibri"/>
            </a:endParaRPr>
          </a:p>
          <a:p>
            <a:pPr lvl="1"/>
            <a:r>
              <a:rPr lang="en-US"/>
              <a:t>From GM12878_4.wtmx files</a:t>
            </a:r>
            <a:endParaRPr lang="en-US">
              <a:cs typeface="Calibri"/>
            </a:endParaRPr>
          </a:p>
          <a:p>
            <a:r>
              <a:rPr lang="en-US"/>
              <a:t>Shorter PWMs are left and right padded with base frequencies</a:t>
            </a:r>
            <a:endParaRPr lang="en-US">
              <a:cs typeface="Calibri"/>
            </a:endParaRPr>
          </a:p>
          <a:p>
            <a:pPr lvl="1"/>
            <a:r>
              <a:rPr lang="en-US"/>
              <a:t>Normalized nucleotide frequencies in 778 sequences</a:t>
            </a:r>
            <a:endParaRPr lang="en-US">
              <a:cs typeface="Calibri"/>
            </a:endParaRPr>
          </a:p>
          <a:p>
            <a:pPr lvl="1"/>
            <a:r>
              <a:rPr lang="en-US"/>
              <a:t> A PWM of original length 20 will be padded with 5 positions in left and right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71C8B-06C0-C444-9A04-52BA8002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28" y="623647"/>
            <a:ext cx="2979445" cy="607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63C2-CB18-A440-ACD3-7A7F2960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Initialized vs Learned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AEFF-5FE4-CF4C-85A5-CA8F4065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non-informative weights (at leftmost and rightmost positions) change significantly during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7DB6E-42C7-7242-BD79-38B369C6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3920"/>
            <a:ext cx="4842352" cy="344073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DC9C8D8-86A1-FD43-B62C-03BE2BE2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1" y="2917303"/>
            <a:ext cx="5671058" cy="37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6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AAFB-6A49-4833-8A5B-9AB59A1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Baseline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1AE1-BD72-4F4C-9578-3C7B10BDF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Implemented mainly for evaluation of our deep models</a:t>
            </a:r>
          </a:p>
          <a:p>
            <a:r>
              <a:rPr lang="en-US">
                <a:cs typeface="Calibri"/>
              </a:rPr>
              <a:t>For a PWM matrix W and background frequency Wb, scan a sequence </a:t>
            </a:r>
            <a:r>
              <a:rPr lang="en-US" i="1">
                <a:cs typeface="Calibri"/>
              </a:rPr>
              <a:t>Seq</a:t>
            </a:r>
            <a:r>
              <a:rPr lang="en-US">
                <a:cs typeface="Calibri"/>
              </a:rPr>
              <a:t> and find a site </a:t>
            </a:r>
            <a:r>
              <a:rPr lang="en-US" i="1">
                <a:cs typeface="Calibri"/>
              </a:rPr>
              <a:t>s</a:t>
            </a:r>
            <a:r>
              <a:rPr lang="en-US">
                <a:cs typeface="Calibri"/>
              </a:rPr>
              <a:t> for which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computed these LLR scores for each motif of a TF</a:t>
            </a:r>
          </a:p>
          <a:p>
            <a:r>
              <a:rPr lang="en-US">
                <a:cs typeface="Calibri"/>
              </a:rPr>
              <a:t>A </a:t>
            </a:r>
            <a:r>
              <a:rPr lang="en-US">
                <a:solidFill>
                  <a:srgbClr val="C00000"/>
                </a:solidFill>
                <a:cs typeface="Calibri"/>
              </a:rPr>
              <a:t>linear regression/classification</a:t>
            </a:r>
            <a:r>
              <a:rPr lang="en-US">
                <a:cs typeface="Calibri"/>
              </a:rPr>
              <a:t> with input as max of these PWM scores and output of binding scores -&gt; threshold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084C-3B76-4AD7-B164-47B4BAF78E04}"/>
              </a:ext>
            </a:extLst>
          </p:cNvPr>
          <p:cNvSpPr txBox="1"/>
          <p:nvPr/>
        </p:nvSpPr>
        <p:spPr>
          <a:xfrm>
            <a:off x="6327131" y="3314699"/>
            <a:ext cx="27431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 </a:t>
            </a:r>
            <a:r>
              <a:rPr lang="en-US" sz="2800" err="1">
                <a:cs typeface="Calibri"/>
              </a:rPr>
              <a:t>Pr</a:t>
            </a:r>
            <a:r>
              <a:rPr lang="en-US" sz="2800">
                <a:cs typeface="Calibri"/>
              </a:rPr>
              <a:t>(</a:t>
            </a:r>
            <a:r>
              <a:rPr lang="en-US" sz="2800" err="1">
                <a:cs typeface="Calibri"/>
              </a:rPr>
              <a:t>s|W</a:t>
            </a:r>
            <a:r>
              <a:rPr lang="en-US" sz="2800">
                <a:cs typeface="Calibri"/>
              </a:rPr>
              <a:t>)</a:t>
            </a:r>
          </a:p>
          <a:p>
            <a:r>
              <a:rPr lang="en-US" sz="2800" err="1">
                <a:cs typeface="Calibri"/>
              </a:rPr>
              <a:t>Pr</a:t>
            </a:r>
            <a:r>
              <a:rPr lang="en-US" sz="2800">
                <a:cs typeface="Calibri"/>
              </a:rPr>
              <a:t>(</a:t>
            </a:r>
            <a:r>
              <a:rPr lang="en-US" sz="2800" err="1">
                <a:cs typeface="Calibri"/>
              </a:rPr>
              <a:t>s|Wb</a:t>
            </a:r>
            <a:r>
              <a:rPr lang="en-US" sz="2800">
                <a:cs typeface="Calibri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EED6-855B-4AA9-9563-4C475762B6BA}"/>
              </a:ext>
            </a:extLst>
          </p:cNvPr>
          <p:cNvSpPr txBox="1"/>
          <p:nvPr/>
        </p:nvSpPr>
        <p:spPr>
          <a:xfrm>
            <a:off x="2952136" y="3459009"/>
            <a:ext cx="54714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LLR(Seq, W) = max log                   </a:t>
            </a:r>
          </a:p>
          <a:p>
            <a:r>
              <a:rPr lang="en-US" sz="2800">
                <a:cs typeface="Calibri"/>
              </a:rPr>
              <a:t>                         </a:t>
            </a:r>
            <a:r>
              <a:rPr lang="en-US" sz="2000">
                <a:cs typeface="Calibri"/>
              </a:rPr>
              <a:t>s € Seq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24B3FC-D232-4CC6-99B4-FC4293C7CAE0}"/>
              </a:ext>
            </a:extLst>
          </p:cNvPr>
          <p:cNvCxnSpPr/>
          <p:nvPr/>
        </p:nvCxnSpPr>
        <p:spPr>
          <a:xfrm flipV="1">
            <a:off x="6414787" y="3817059"/>
            <a:ext cx="1342825" cy="53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9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E383-0C51-4E3B-95F5-4259C067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Training &amp; Test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70DE-9FDC-41D9-A5A1-001215A71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Train data was divided into 80% training set and 20% validation set</a:t>
            </a:r>
          </a:p>
          <a:p>
            <a:pPr lvl="1"/>
            <a:r>
              <a:rPr lang="en-US">
                <a:ea typeface="+mn-lt"/>
                <a:cs typeface="+mn-lt"/>
              </a:rPr>
              <a:t>Train data size for per-TF models: 778-1000 samples</a:t>
            </a:r>
          </a:p>
          <a:p>
            <a:pPr lvl="1"/>
            <a:r>
              <a:rPr lang="en-US">
                <a:ea typeface="+mn-lt"/>
                <a:cs typeface="+mn-lt"/>
              </a:rPr>
              <a:t>Train data size for per-TF models: 778 samples</a:t>
            </a:r>
          </a:p>
          <a:p>
            <a:r>
              <a:rPr lang="en-US">
                <a:ea typeface="+mn-lt"/>
                <a:cs typeface="+mn-lt"/>
              </a:rPr>
              <a:t>Test data size for all models: 400 samples</a:t>
            </a:r>
          </a:p>
          <a:p>
            <a:r>
              <a:rPr lang="en-US">
                <a:cs typeface="Calibri"/>
              </a:rPr>
              <a:t>Sequence length: 501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For</a:t>
            </a:r>
            <a:r>
              <a:rPr lang="en-US">
                <a:cs typeface="Calibri" panose="020F0502020204030204"/>
              </a:rPr>
              <a:t> DL-based models</a:t>
            </a:r>
          </a:p>
          <a:p>
            <a:r>
              <a:rPr lang="en-US">
                <a:cs typeface="Calibri" panose="020F0502020204030204"/>
              </a:rPr>
              <a:t>Training batch size = 100</a:t>
            </a:r>
            <a:endParaRPr lang="en-US"/>
          </a:p>
          <a:p>
            <a:r>
              <a:rPr lang="en-US">
                <a:cs typeface="Calibri"/>
              </a:rPr>
              <a:t>Learning rate = 0.0001</a:t>
            </a:r>
          </a:p>
          <a:p>
            <a:r>
              <a:rPr lang="en-US">
                <a:cs typeface="Calibri"/>
              </a:rPr>
              <a:t>Criterion is MSE loss and optimization is done using Adam Optimizer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95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75D1-0E4C-4297-8AFC-06570C9F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Per-TF model</a:t>
            </a:r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68FD52BA-6C7D-40AA-A944-D44F0D39F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421" y="2159454"/>
            <a:ext cx="5055958" cy="4351338"/>
          </a:xfr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B4CD54D-3922-4DF9-8565-66067202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3" y="2161466"/>
            <a:ext cx="5123542" cy="4407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E301B-2977-42FD-B81A-6F78C82F6C24}"/>
              </a:ext>
            </a:extLst>
          </p:cNvPr>
          <p:cNvSpPr txBox="1"/>
          <p:nvPr/>
        </p:nvSpPr>
        <p:spPr>
          <a:xfrm>
            <a:off x="907143" y="1574800"/>
            <a:ext cx="579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All metrics sorted according to F1-Score</a:t>
            </a:r>
          </a:p>
        </p:txBody>
      </p:sp>
    </p:spTree>
    <p:extLst>
      <p:ext uri="{BB962C8B-B14F-4D97-AF65-F5344CB8AC3E}">
        <p14:creationId xmlns:p14="http://schemas.microsoft.com/office/powerpoint/2010/main" val="332518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B844-8438-4889-A2D1-ECD07D85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95016" cy="1340077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Training &amp; Validation Loss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40EE8F9-CF82-4918-88DC-AC9C23B30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3988" y="-19"/>
            <a:ext cx="6956643" cy="68591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B3913-F871-488D-B9B8-7393B881EB8A}"/>
              </a:ext>
            </a:extLst>
          </p:cNvPr>
          <p:cNvSpPr txBox="1"/>
          <p:nvPr/>
        </p:nvSpPr>
        <p:spPr>
          <a:xfrm>
            <a:off x="515257" y="2053771"/>
            <a:ext cx="493359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>
                <a:cs typeface="Calibri"/>
              </a:rPr>
              <a:t>Most plots show </a:t>
            </a:r>
            <a:r>
              <a:rPr lang="en-US" sz="2800">
                <a:solidFill>
                  <a:srgbClr val="C00000"/>
                </a:solidFill>
                <a:cs typeface="Calibri"/>
              </a:rPr>
              <a:t>over-fitting</a:t>
            </a:r>
          </a:p>
          <a:p>
            <a:pPr marL="342900" indent="-342900">
              <a:buFont typeface="Arial"/>
              <a:buChar char="•"/>
            </a:pPr>
            <a:endParaRPr lang="en-US" sz="2800">
              <a:solidFill>
                <a:srgbClr val="C0000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cs typeface="Calibri"/>
              </a:rPr>
              <a:t>Expected as dataset is small</a:t>
            </a:r>
          </a:p>
        </p:txBody>
      </p:sp>
    </p:spTree>
    <p:extLst>
      <p:ext uri="{BB962C8B-B14F-4D97-AF65-F5344CB8AC3E}">
        <p14:creationId xmlns:p14="http://schemas.microsoft.com/office/powerpoint/2010/main" val="283042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8063-1DB7-504B-BF0A-74EC945C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and Validation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CE56F-5E59-1D4F-8A24-792197A6CE0C}"/>
              </a:ext>
            </a:extLst>
          </p:cNvPr>
          <p:cNvSpPr txBox="1"/>
          <p:nvPr/>
        </p:nvSpPr>
        <p:spPr>
          <a:xfrm>
            <a:off x="2352908" y="632355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Multi-TF Model-1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F156D-300F-464A-A335-0BBB0AF6B70D}"/>
              </a:ext>
            </a:extLst>
          </p:cNvPr>
          <p:cNvSpPr txBox="1"/>
          <p:nvPr/>
        </p:nvSpPr>
        <p:spPr>
          <a:xfrm>
            <a:off x="8288565" y="627042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Multi-TF Model-2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B87DF5-ABDC-2044-A649-5E20847C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44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Overfitting similar to per-TF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99C8E1-944E-3549-A967-B33DF320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32" y="2431774"/>
            <a:ext cx="3690784" cy="3666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1EE66-FD12-DD41-961B-624A2B1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447" y="2434080"/>
            <a:ext cx="3710665" cy="36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9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8439-9FCF-4633-AE14-A22C0772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Problem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1DAA-A9AF-418B-8BA0-F1840DA53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5252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goal of this project is to predict whether a transcription factor binds to a DNA sequence</a:t>
            </a:r>
          </a:p>
          <a:p>
            <a:r>
              <a:rPr lang="en-US">
                <a:cs typeface="Calibri"/>
              </a:rPr>
              <a:t>The input is </a:t>
            </a:r>
            <a:r>
              <a:rPr lang="en-US">
                <a:solidFill>
                  <a:srgbClr val="C00000"/>
                </a:solidFill>
                <a:cs typeface="Calibri"/>
              </a:rPr>
              <a:t>segments of DNA sequence</a:t>
            </a:r>
            <a:r>
              <a:rPr lang="en-US">
                <a:cs typeface="Calibri"/>
              </a:rPr>
              <a:t>, and the output is a numeric real value that shows the binding strength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train the model for regression and threshold on the predicted regressed value for classification</a:t>
            </a:r>
            <a:endParaRPr lang="en-US"/>
          </a:p>
        </p:txBody>
      </p:sp>
      <p:pic>
        <p:nvPicPr>
          <p:cNvPr id="4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457FB7F-124D-4E43-9CB2-6F56BB44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319150"/>
            <a:ext cx="7105650" cy="21464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D6C5A5-1FE1-4162-898B-37E31CA27377}"/>
              </a:ext>
            </a:extLst>
          </p:cNvPr>
          <p:cNvSpPr/>
          <p:nvPr/>
        </p:nvSpPr>
        <p:spPr>
          <a:xfrm>
            <a:off x="5159828" y="4285343"/>
            <a:ext cx="870858" cy="4644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5CEFD0-BA60-4E82-90A1-3D69CA3FC806}"/>
              </a:ext>
            </a:extLst>
          </p:cNvPr>
          <p:cNvCxnSpPr/>
          <p:nvPr/>
        </p:nvCxnSpPr>
        <p:spPr>
          <a:xfrm flipH="1">
            <a:off x="2281464" y="4425950"/>
            <a:ext cx="2917371" cy="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2FF67B-E4EE-4DE1-9088-349FED22B708}"/>
              </a:ext>
            </a:extLst>
          </p:cNvPr>
          <p:cNvSpPr txBox="1"/>
          <p:nvPr/>
        </p:nvSpPr>
        <p:spPr>
          <a:xfrm>
            <a:off x="1161596" y="4209596"/>
            <a:ext cx="1124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ChIP</a:t>
            </a:r>
            <a:r>
              <a:rPr lang="en-US"/>
              <a:t> Peak</a:t>
            </a:r>
            <a:endParaRPr lang="en-US" err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2E826-5258-4987-9409-B22F360CDEB6}"/>
              </a:ext>
            </a:extLst>
          </p:cNvPr>
          <p:cNvSpPr txBox="1"/>
          <p:nvPr/>
        </p:nvSpPr>
        <p:spPr>
          <a:xfrm>
            <a:off x="5254624" y="5356224"/>
            <a:ext cx="1763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DNA Sequence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80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35CD-7E63-4518-B734-F138BCE1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Dealing with Over-fitting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2BF6-7105-40EA-A83A-756269C0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tried several regularization methods to deal with this over-fitting, but the results were generally the same</a:t>
            </a:r>
          </a:p>
          <a:p>
            <a:pPr lvl="1"/>
            <a:r>
              <a:rPr lang="en-US">
                <a:cs typeface="Calibri"/>
              </a:rPr>
              <a:t>Dropout layers</a:t>
            </a:r>
          </a:p>
          <a:p>
            <a:pPr lvl="1"/>
            <a:r>
              <a:rPr lang="en-US">
                <a:cs typeface="Calibri"/>
              </a:rPr>
              <a:t>Batch normalization</a:t>
            </a:r>
          </a:p>
          <a:p>
            <a:pPr lvl="1"/>
            <a:r>
              <a:rPr lang="en-US">
                <a:cs typeface="Calibri"/>
              </a:rPr>
              <a:t>Reducing no. of layers and/or no. of elements per layer</a:t>
            </a:r>
          </a:p>
          <a:p>
            <a:pPr lvl="1"/>
            <a:r>
              <a:rPr lang="en-US">
                <a:cs typeface="Calibri"/>
              </a:rPr>
              <a:t>L1 and L2 regularization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conclude that the main cause of this overfitting might be the small size of the training dataset given the complexity of DL-based models</a:t>
            </a:r>
          </a:p>
        </p:txBody>
      </p:sp>
    </p:spTree>
    <p:extLst>
      <p:ext uri="{BB962C8B-B14F-4D97-AF65-F5344CB8AC3E}">
        <p14:creationId xmlns:p14="http://schemas.microsoft.com/office/powerpoint/2010/main" val="329830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A8AE-13D0-41CA-B373-A041C831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Multi-TF Model-1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A092296-E6E9-4639-9648-5983DB7E7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1340" y="1433739"/>
            <a:ext cx="4229091" cy="4409395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EED1D94-EC86-47F4-8C92-4C6AE6A3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14" y="1435482"/>
            <a:ext cx="4412342" cy="48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A8AE-13D0-41CA-B373-A041C831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Multi-TF Model-2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9EBA790-1A43-4127-ABAC-AF9D565ED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397" y="1411967"/>
            <a:ext cx="4584691" cy="4794024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E322FF6-29C6-4D84-8929-2870D4A4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14" y="1344966"/>
            <a:ext cx="4811485" cy="50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79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E7A6-EE4B-084F-97A8-03F16CEE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Inter-TF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02E79-4490-774B-98D1-5898F22B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Each TF: 1d vector of length 778</a:t>
            </a:r>
          </a:p>
          <a:p>
            <a:pPr lvl="1"/>
            <a:r>
              <a:rPr lang="en-US"/>
              <a:t>Binding scores in 778 sequences</a:t>
            </a:r>
            <a:endParaRPr lang="en-US">
              <a:cs typeface="Calibri"/>
            </a:endParaRPr>
          </a:p>
          <a:p>
            <a:pPr lvl="1"/>
            <a:endParaRPr lang="en-US"/>
          </a:p>
          <a:p>
            <a:r>
              <a:rPr lang="en-US"/>
              <a:t>Pearson correlation coefficients for </a:t>
            </a:r>
            <a:r>
              <a:rPr lang="en-US" baseline="30000"/>
              <a:t>26</a:t>
            </a: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 (= 325) TF pairs</a:t>
            </a:r>
            <a:endParaRPr lang="en-US">
              <a:cs typeface="Calibri"/>
            </a:endParaRPr>
          </a:p>
          <a:p>
            <a:pPr lvl="1"/>
            <a:r>
              <a:rPr lang="en-US"/>
              <a:t>174 pairs are negatively correlated</a:t>
            </a:r>
            <a:endParaRPr lang="en-US">
              <a:cs typeface="Calibri"/>
            </a:endParaRPr>
          </a:p>
          <a:p>
            <a:pPr lvl="1"/>
            <a:r>
              <a:rPr lang="en-US"/>
              <a:t>Lowest magnitude of correlation: 0.0001717 (BATF: EFB1)</a:t>
            </a:r>
            <a:endParaRPr lang="en-US">
              <a:cs typeface="Calibri"/>
            </a:endParaRPr>
          </a:p>
          <a:p>
            <a:pPr lvl="1"/>
            <a:r>
              <a:rPr lang="en-US"/>
              <a:t>Highest magnitude of correlation: 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0.16863949 (MXI1: NFATC1)</a:t>
            </a:r>
          </a:p>
          <a:p>
            <a:pPr lvl="1"/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/>
              <a:t>Multi-TF models sometimes perform better and sometimes worse than per-TF models</a:t>
            </a:r>
            <a:endParaRPr lang="en-US">
              <a:cs typeface="Calibri"/>
            </a:endParaRPr>
          </a:p>
          <a:p>
            <a:r>
              <a:rPr lang="en-US"/>
              <a:t>As TF pairs are not significantly correlated, codependence in multi-TF models probably is disrupting original signals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/>
          </a:p>
          <a:p>
            <a:pPr lvl="1"/>
            <a:endParaRPr lang="en-US" baseline="-250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9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6CEB-D8D3-4FFE-B7E9-E7141AB5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for Baseline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D1E38-0C76-4D15-A01E-419EE7E99248}"/>
              </a:ext>
            </a:extLst>
          </p:cNvPr>
          <p:cNvSpPr txBox="1"/>
          <p:nvPr/>
        </p:nvSpPr>
        <p:spPr>
          <a:xfrm>
            <a:off x="907143" y="1574800"/>
            <a:ext cx="579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All metrics sorted according to F1-Score</a:t>
            </a: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8FFF843C-9F15-46B5-82EE-6FD86C88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4" y="2162786"/>
            <a:ext cx="4826000" cy="4419283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99276B8B-9C08-4625-A2F3-D46FEF5A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57" y="2111986"/>
            <a:ext cx="4869542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1512-3C5E-459A-BA33-95B5601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PWM Score and Binding Score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980AC-6B4F-4B38-8696-CD6511281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4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There are no apparent correlations between LLR scores and binding strengths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might be the reason behind Baseline's poor performance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8DF65FC-4347-4160-81CB-0FF68F67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43" y="1538467"/>
            <a:ext cx="4992914" cy="486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9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9059-4806-4568-8712-FEE978EB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 Comparison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B0918B5-4C1A-407F-B72A-5A1D89611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49389"/>
            <a:ext cx="12123058" cy="3459167"/>
          </a:xfrm>
        </p:spPr>
      </p:pic>
    </p:spTree>
    <p:extLst>
      <p:ext uri="{BB962C8B-B14F-4D97-AF65-F5344CB8AC3E}">
        <p14:creationId xmlns:p14="http://schemas.microsoft.com/office/powerpoint/2010/main" val="148924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02E8-8477-4F42-A313-EA503A6E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0F2D-1005-4138-8887-F8BFB606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We can see that the Per-TF model has the best overall performance</a:t>
            </a:r>
          </a:p>
          <a:p>
            <a:r>
              <a:rPr lang="en-US">
                <a:cs typeface="Calibri"/>
              </a:rPr>
              <a:t>The Multi-TF model's weaker performance is likely due to low correlation between TFs and small data size</a:t>
            </a:r>
          </a:p>
          <a:p>
            <a:r>
              <a:rPr lang="en-US">
                <a:cs typeface="Calibri"/>
              </a:rPr>
              <a:t>None of the deep models have a very high accuracy, likely due to small training set size</a:t>
            </a:r>
          </a:p>
          <a:p>
            <a:r>
              <a:rPr lang="en-US">
                <a:cs typeface="Calibri"/>
              </a:rPr>
              <a:t>The per-TF model always works better than the baseline</a:t>
            </a:r>
          </a:p>
          <a:p>
            <a:r>
              <a:rPr lang="en-US">
                <a:cs typeface="Calibri"/>
              </a:rPr>
              <a:t>So, despite overfitting</a:t>
            </a:r>
          </a:p>
          <a:p>
            <a:r>
              <a:rPr lang="en-US">
                <a:cs typeface="Calibri"/>
              </a:rPr>
              <a:t>The multi-TF models sometimes work better than the baseline, despite overfitting</a:t>
            </a:r>
          </a:p>
          <a:p>
            <a:r>
              <a:rPr lang="en-US">
                <a:cs typeface="Calibri"/>
              </a:rPr>
              <a:t>So deep learning-based models can be more effective than using PWM scores only 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447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6F5B-1639-4BFE-B038-780AC15A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90A0-585B-435A-95A2-8FF6340EC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Predicting effects of noncoding variants with deep learning–based sequence model (</a:t>
            </a:r>
            <a:r>
              <a:rPr lang="en-US">
                <a:hlinkClick r:id="rId2"/>
              </a:rPr>
              <a:t>https://www.nature.com/articles/nmeth.3547</a:t>
            </a:r>
            <a:r>
              <a:rPr lang="en-US"/>
              <a:t>)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68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10C1-EB0A-4851-840A-6C878599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4E19-6244-46D9-876F-4BD198C3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Training and Test data for </a:t>
            </a:r>
            <a:r>
              <a:rPr lang="en-US">
                <a:solidFill>
                  <a:srgbClr val="C00000"/>
                </a:solidFill>
                <a:cs typeface="Calibri"/>
              </a:rPr>
              <a:t>26 </a:t>
            </a:r>
            <a:r>
              <a:rPr lang="en-US">
                <a:cs typeface="Calibri"/>
              </a:rPr>
              <a:t>different Transcription Factors</a:t>
            </a:r>
          </a:p>
          <a:p>
            <a:r>
              <a:rPr lang="en-US">
                <a:cs typeface="Calibri"/>
              </a:rPr>
              <a:t>Input data contains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sequences </a:t>
            </a:r>
            <a:r>
              <a:rPr lang="en-US">
                <a:ea typeface="+mn-lt"/>
                <a:cs typeface="+mn-lt"/>
              </a:rPr>
              <a:t>of length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501 </a:t>
            </a:r>
            <a:r>
              <a:rPr lang="en-US">
                <a:ea typeface="+mn-lt"/>
                <a:cs typeface="+mn-lt"/>
              </a:rPr>
              <a:t>of </a:t>
            </a:r>
            <a:r>
              <a:rPr lang="en-US" err="1">
                <a:ea typeface="+mn-lt"/>
                <a:cs typeface="+mn-lt"/>
              </a:rPr>
              <a:t>ChIP</a:t>
            </a:r>
            <a:r>
              <a:rPr lang="en-US">
                <a:ea typeface="+mn-lt"/>
                <a:cs typeface="+mn-lt"/>
              </a:rPr>
              <a:t> peaks and non-peaks of the TF 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1800">
                <a:ea typeface="+mn-lt"/>
                <a:cs typeface="+mn-lt"/>
              </a:rPr>
              <a:t>(train-</a:t>
            </a:r>
            <a:r>
              <a:rPr lang="en-US" sz="1800" err="1">
                <a:ea typeface="+mn-lt"/>
                <a:cs typeface="+mn-lt"/>
              </a:rPr>
              <a:t>sequence.fa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test.sequence.fa</a:t>
            </a:r>
            <a:r>
              <a:rPr lang="en-US" sz="1800">
                <a:ea typeface="+mn-lt"/>
                <a:cs typeface="+mn-lt"/>
              </a:rPr>
              <a:t>)</a:t>
            </a:r>
            <a:endParaRPr lang="en-US" sz="1800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Output contains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ChIP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 scores</a:t>
            </a:r>
            <a:r>
              <a:rPr lang="en-US">
                <a:ea typeface="+mn-lt"/>
                <a:cs typeface="+mn-lt"/>
              </a:rPr>
              <a:t> of the peaks and non-peaks that represent binding strength of the TF to the input sequence</a:t>
            </a:r>
          </a:p>
          <a:p>
            <a:pPr lvl="1"/>
            <a:r>
              <a:rPr lang="en-US" sz="1800">
                <a:ea typeface="+mn-lt"/>
                <a:cs typeface="+mn-lt"/>
              </a:rPr>
              <a:t>(train-</a:t>
            </a:r>
            <a:r>
              <a:rPr lang="en-US" sz="1800" err="1">
                <a:ea typeface="+mn-lt"/>
                <a:cs typeface="+mn-lt"/>
              </a:rPr>
              <a:t>sequence.bed</a:t>
            </a:r>
            <a:r>
              <a:rPr lang="en-US" sz="1800">
                <a:ea typeface="+mn-lt"/>
                <a:cs typeface="+mn-lt"/>
              </a:rPr>
              <a:t>, test-</a:t>
            </a:r>
            <a:r>
              <a:rPr lang="en-US" sz="1800" err="1">
                <a:ea typeface="+mn-lt"/>
                <a:cs typeface="+mn-lt"/>
              </a:rPr>
              <a:t>sequence.bed</a:t>
            </a:r>
            <a:r>
              <a:rPr lang="en-US" sz="1800">
                <a:ea typeface="+mn-lt"/>
                <a:cs typeface="+mn-lt"/>
              </a:rPr>
              <a:t>)</a:t>
            </a:r>
          </a:p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778-1000 </a:t>
            </a:r>
            <a:r>
              <a:rPr lang="en-US">
                <a:ea typeface="+mn-lt"/>
                <a:cs typeface="+mn-lt"/>
              </a:rPr>
              <a:t>training samples and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400 </a:t>
            </a:r>
            <a:r>
              <a:rPr lang="en-US">
                <a:ea typeface="+mn-lt"/>
                <a:cs typeface="+mn-lt"/>
              </a:rPr>
              <a:t>test samples for each TF</a:t>
            </a:r>
          </a:p>
          <a:p>
            <a:r>
              <a:rPr lang="en-US">
                <a:ea typeface="+mn-lt"/>
                <a:cs typeface="+mn-lt"/>
              </a:rPr>
              <a:t>Each TF has one or more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PWMs </a:t>
            </a:r>
            <a:r>
              <a:rPr lang="en-US">
                <a:ea typeface="+mn-lt"/>
                <a:cs typeface="+mn-lt"/>
              </a:rPr>
              <a:t>known from literature or databases </a:t>
            </a:r>
          </a:p>
          <a:p>
            <a:pPr lvl="1"/>
            <a:r>
              <a:rPr lang="en-US" sz="1800">
                <a:ea typeface="+mn-lt"/>
                <a:cs typeface="+mn-lt"/>
              </a:rPr>
              <a:t>(*.</a:t>
            </a:r>
            <a:r>
              <a:rPr lang="en-US" sz="1800" err="1">
                <a:ea typeface="+mn-lt"/>
                <a:cs typeface="+mn-lt"/>
              </a:rPr>
              <a:t>wtmx</a:t>
            </a:r>
            <a:r>
              <a:rPr lang="en-US" sz="1800">
                <a:ea typeface="+mn-lt"/>
                <a:cs typeface="+mn-lt"/>
              </a:rPr>
              <a:t> files)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394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2130-1883-462D-A1C4-740C652B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Binding 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Histogram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EE17349-7ED1-46FA-8799-452D5326D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1835" y="76655"/>
            <a:ext cx="6927875" cy="67824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56087-901D-4DEB-92D5-39C8CD45304E}"/>
              </a:ext>
            </a:extLst>
          </p:cNvPr>
          <p:cNvSpPr txBox="1"/>
          <p:nvPr/>
        </p:nvSpPr>
        <p:spPr>
          <a:xfrm>
            <a:off x="839819" y="1617865"/>
            <a:ext cx="328962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The distribution of all binding values follow a specific shape</a:t>
            </a: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There is a clear division (gap) between bound and un-bound values, at around the median</a:t>
            </a:r>
            <a:endParaRPr lang="en-US" sz="2400">
              <a:cs typeface="Calibri"/>
            </a:endParaRPr>
          </a:p>
          <a:p>
            <a:r>
              <a:rPr lang="en-US" sz="2400">
                <a:solidFill>
                  <a:srgbClr val="C00000"/>
                </a:solidFill>
              </a:rPr>
              <a:t>  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This </a:t>
            </a:r>
            <a:r>
              <a:rPr lang="en-US" sz="2400">
                <a:solidFill>
                  <a:srgbClr val="C00000"/>
                </a:solidFill>
                <a:cs typeface="Calibri"/>
              </a:rPr>
              <a:t>threshold </a:t>
            </a:r>
            <a:r>
              <a:rPr lang="en-US" sz="2400">
                <a:cs typeface="Calibri"/>
              </a:rPr>
              <a:t>is used for classification task</a:t>
            </a:r>
          </a:p>
        </p:txBody>
      </p:sp>
    </p:spTree>
    <p:extLst>
      <p:ext uri="{BB962C8B-B14F-4D97-AF65-F5344CB8AC3E}">
        <p14:creationId xmlns:p14="http://schemas.microsoft.com/office/powerpoint/2010/main" val="3717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BE63-E476-4B09-8877-019F2045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Binding Histogram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2580-7AAE-4B95-9B2C-F4E7B5B1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668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used </a:t>
            </a:r>
            <a:r>
              <a:rPr lang="en-US">
                <a:solidFill>
                  <a:srgbClr val="C00000"/>
                </a:solidFill>
                <a:cs typeface="Calibri"/>
              </a:rPr>
              <a:t>median </a:t>
            </a:r>
            <a:r>
              <a:rPr lang="en-US">
                <a:cs typeface="Calibri"/>
              </a:rPr>
              <a:t>as a classification threshold when binding scores were not normalized and scaled and </a:t>
            </a:r>
            <a:r>
              <a:rPr lang="en-US">
                <a:solidFill>
                  <a:srgbClr val="C00000"/>
                </a:solidFill>
                <a:cs typeface="Calibri"/>
              </a:rPr>
              <a:t>mean </a:t>
            </a:r>
            <a:r>
              <a:rPr lang="en-US">
                <a:cs typeface="Calibri"/>
              </a:rPr>
              <a:t>as a threshold when those were normalized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3ECFFE3-10BE-4A06-B731-B65B219E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71" y="1236530"/>
            <a:ext cx="5718628" cy="55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8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288E-6541-4B11-B3E4-9E0E1E53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F8AC-9FD5-41A0-890D-AF116B9F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implemented three different supervised learning methods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C00000"/>
                </a:solidFill>
                <a:cs typeface="Calibri"/>
              </a:rPr>
              <a:t>Baseline</a:t>
            </a:r>
            <a:r>
              <a:rPr lang="en-US">
                <a:cs typeface="Calibri"/>
              </a:rPr>
              <a:t>: Scoring motif matches with LLR, for each TF individually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C00000"/>
                </a:solidFill>
                <a:cs typeface="Calibri"/>
              </a:rPr>
              <a:t>Per-TF</a:t>
            </a:r>
            <a:r>
              <a:rPr lang="en-US">
                <a:cs typeface="Calibri"/>
              </a:rPr>
              <a:t>: A deep learning-based model trained for each TF individually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C00000"/>
                </a:solidFill>
                <a:cs typeface="Calibri"/>
              </a:rPr>
              <a:t>Multi-TF</a:t>
            </a:r>
            <a:r>
              <a:rPr lang="en-US">
                <a:cs typeface="Calibri"/>
              </a:rPr>
              <a:t>: </a:t>
            </a:r>
            <a:r>
              <a:rPr lang="en-US">
                <a:ea typeface="+mn-lt"/>
                <a:cs typeface="+mn-lt"/>
              </a:rPr>
              <a:t>A deep learning-based model trained for all TFs simultaneously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260D-3E51-4202-9574-8894DA73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Preprocessing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AC0F-923A-4950-BE6A-CC857F7D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Sequences are represented with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one-hot</a:t>
            </a:r>
            <a:r>
              <a:rPr lang="en-US">
                <a:ea typeface="+mn-lt"/>
                <a:cs typeface="+mn-lt"/>
              </a:rPr>
              <a:t> encoding</a:t>
            </a:r>
          </a:p>
          <a:p>
            <a:pPr lvl="1"/>
            <a:r>
              <a:rPr lang="en-US" sz="2000">
                <a:cs typeface="Calibri"/>
              </a:rPr>
              <a:t>"N"s are denoted by all zero vector</a:t>
            </a:r>
          </a:p>
          <a:p>
            <a:r>
              <a:rPr lang="en-US">
                <a:cs typeface="Calibri"/>
              </a:rPr>
              <a:t>Binding values have different ranges and therefore, we </a:t>
            </a:r>
            <a:r>
              <a:rPr lang="en-US">
                <a:solidFill>
                  <a:srgbClr val="C00000"/>
                </a:solidFill>
                <a:cs typeface="Calibri"/>
              </a:rPr>
              <a:t>re-scale </a:t>
            </a:r>
            <a:r>
              <a:rPr lang="en-US">
                <a:cs typeface="Calibri"/>
              </a:rPr>
              <a:t>them to the (0, 1) range for the multi-TF model</a:t>
            </a:r>
          </a:p>
          <a:p>
            <a:r>
              <a:rPr lang="en-US">
                <a:ea typeface="+mn-lt"/>
                <a:cs typeface="+mn-lt"/>
              </a:rPr>
              <a:t>PWMs have different lengths, and we concatenate positions to left and right of shorter PWMs so that all get the same length</a:t>
            </a:r>
          </a:p>
          <a:p>
            <a:pPr lvl="1"/>
            <a:r>
              <a:rPr lang="en-US" sz="2000">
                <a:ea typeface="+mn-lt"/>
                <a:cs typeface="+mn-lt"/>
              </a:rPr>
              <a:t>Concatenated positions are </a:t>
            </a:r>
            <a:r>
              <a:rPr lang="en-US" sz="2000">
                <a:solidFill>
                  <a:srgbClr val="C00000"/>
                </a:solidFill>
                <a:ea typeface="+mn-lt"/>
                <a:cs typeface="+mn-lt"/>
              </a:rPr>
              <a:t>base nucleotide frequency </a:t>
            </a:r>
            <a:r>
              <a:rPr lang="en-US" sz="2000">
                <a:ea typeface="+mn-lt"/>
                <a:cs typeface="+mn-lt"/>
              </a:rPr>
              <a:t>in all sequences (train and validation)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42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7AF3-20B3-41AD-9C8C-7740533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Evaluation Metrics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2FE95-1041-4553-939F-DB06EA9B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Regression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Plot of training &amp; validation Mean-Squared Error (MSE) loss for all epochs</a:t>
            </a:r>
          </a:p>
          <a:p>
            <a:pPr lvl="1"/>
            <a:r>
              <a:rPr lang="en-US">
                <a:ea typeface="+mn-lt"/>
                <a:cs typeface="+mn-lt"/>
              </a:rPr>
              <a:t>Test MSE</a:t>
            </a:r>
            <a:endParaRPr lang="en-US"/>
          </a:p>
          <a:p>
            <a:r>
              <a:rPr lang="en-US">
                <a:cs typeface="Calibri"/>
              </a:rPr>
              <a:t>Classification</a:t>
            </a:r>
          </a:p>
          <a:p>
            <a:pPr lvl="1"/>
            <a:r>
              <a:rPr lang="en-US">
                <a:ea typeface="+mn-lt"/>
                <a:cs typeface="+mn-lt"/>
              </a:rPr>
              <a:t>Accuracy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Sensitivity</a:t>
            </a:r>
          </a:p>
          <a:p>
            <a:pPr lvl="1"/>
            <a:r>
              <a:rPr lang="en-US">
                <a:ea typeface="+mn-lt"/>
                <a:cs typeface="+mn-lt"/>
              </a:rPr>
              <a:t>Specificity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F1-Score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ROC-AUC</a:t>
            </a:r>
            <a:endParaRPr lang="en-US"/>
          </a:p>
          <a:p>
            <a:r>
              <a:rPr lang="en-US">
                <a:cs typeface="Calibri"/>
              </a:rPr>
              <a:t>Classification is done by setting a </a:t>
            </a:r>
            <a:r>
              <a:rPr lang="en-US">
                <a:solidFill>
                  <a:srgbClr val="C00000"/>
                </a:solidFill>
                <a:cs typeface="Calibri"/>
              </a:rPr>
              <a:t>threshold </a:t>
            </a:r>
            <a:r>
              <a:rPr lang="en-US">
                <a:cs typeface="Calibri"/>
              </a:rPr>
              <a:t>on the </a:t>
            </a:r>
            <a:r>
              <a:rPr lang="en-US" err="1">
                <a:cs typeface="Calibri"/>
              </a:rPr>
              <a:t>ChIP</a:t>
            </a:r>
            <a:r>
              <a:rPr lang="en-US">
                <a:cs typeface="Calibri"/>
              </a:rPr>
              <a:t> scores based on </a:t>
            </a:r>
            <a:r>
              <a:rPr lang="en-US">
                <a:solidFill>
                  <a:srgbClr val="C00000"/>
                </a:solidFill>
                <a:cs typeface="Calibri"/>
              </a:rPr>
              <a:t>median or mean </a:t>
            </a:r>
            <a:r>
              <a:rPr lang="en-US">
                <a:cs typeface="Calibri"/>
              </a:rPr>
              <a:t>of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8327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9FF1-577E-47AE-A106-C2A7694F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Per-TF Model</a:t>
            </a:r>
            <a:endParaRPr lang="en-US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DDF880-C7DB-F34F-8767-2504C10ED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5251"/>
            <a:ext cx="10668000" cy="51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6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1047</Words>
  <Application>Microsoft Office PowerPoint</Application>
  <PresentationFormat>Widescreen</PresentationFormat>
  <Paragraphs>145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Predicting Transcription Factor-DNA Binding from Sequence </vt:lpstr>
      <vt:lpstr>Problem Statement</vt:lpstr>
      <vt:lpstr>Dataset</vt:lpstr>
      <vt:lpstr>Binding  Histogram</vt:lpstr>
      <vt:lpstr>Binding Histogram (cont.)</vt:lpstr>
      <vt:lpstr>Outline of Methods</vt:lpstr>
      <vt:lpstr>Data Preprocessing</vt:lpstr>
      <vt:lpstr>Evaluation Metrics</vt:lpstr>
      <vt:lpstr>Per-TF Model</vt:lpstr>
      <vt:lpstr>Multi-TF Model</vt:lpstr>
      <vt:lpstr>Multi-TF Model-1</vt:lpstr>
      <vt:lpstr>Multi-TF Model-2</vt:lpstr>
      <vt:lpstr>Initialized vs Learned Weights</vt:lpstr>
      <vt:lpstr>Initialized vs Learned Weights</vt:lpstr>
      <vt:lpstr>Baseline</vt:lpstr>
      <vt:lpstr>Training &amp; Test Details</vt:lpstr>
      <vt:lpstr>Results for Per-TF model</vt:lpstr>
      <vt:lpstr>Training &amp; Validation Loss</vt:lpstr>
      <vt:lpstr>Train and Validation Loss</vt:lpstr>
      <vt:lpstr>Dealing with Over-fitting</vt:lpstr>
      <vt:lpstr>Results for Multi-TF Model-1</vt:lpstr>
      <vt:lpstr>Results for Multi-TF Model-2</vt:lpstr>
      <vt:lpstr>Inter-TF Correlation</vt:lpstr>
      <vt:lpstr>Results for Baseline</vt:lpstr>
      <vt:lpstr>PWM Score and Binding Score Correlation</vt:lpstr>
      <vt:lpstr>Method Comparison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Sarker, Kowshika</cp:lastModifiedBy>
  <cp:revision>2</cp:revision>
  <dcterms:created xsi:type="dcterms:W3CDTF">2021-12-10T01:28:04Z</dcterms:created>
  <dcterms:modified xsi:type="dcterms:W3CDTF">2021-12-16T20:12:32Z</dcterms:modified>
</cp:coreProperties>
</file>